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5DB"/>
    <a:srgbClr val="009242"/>
    <a:srgbClr val="CBFEA4"/>
    <a:srgbClr val="0707A7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Project Management with </a:t>
            </a:r>
            <a:r>
              <a:rPr lang="en-US" sz="7200" dirty="0" smtClean="0"/>
              <a:t>VSTS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Task Fields</a:t>
            </a:r>
            <a:endParaRPr lang="en-US" sz="36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762000" y="1219200"/>
            <a:ext cx="7543800" cy="990600"/>
          </a:xfrm>
          <a:prstGeom prst="rect">
            <a:avLst/>
          </a:prstGeom>
        </p:spPr>
        <p:txBody>
          <a:bodyPr anchor="t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Remaining work: This field should be updated repeatedly by developers! After DONE status, this field is disabled.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698" y="1770888"/>
            <a:ext cx="6228404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524000" y="2552700"/>
            <a:ext cx="1524000" cy="1524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0" y="3026918"/>
            <a:ext cx="12192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524000" y="3028950"/>
            <a:ext cx="12192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524000" y="2724150"/>
            <a:ext cx="13716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43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Backlog Items to Tasks</a:t>
            </a:r>
            <a:endParaRPr lang="en-US" sz="36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1673352"/>
            <a:ext cx="7941953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6629400" y="3048000"/>
            <a:ext cx="1219200" cy="9906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476999" y="2249424"/>
            <a:ext cx="1995305" cy="4953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1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1673352"/>
            <a:ext cx="7941953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Sprint in </a:t>
            </a:r>
            <a:r>
              <a:rPr lang="en-US" sz="3600" dirty="0" smtClean="0"/>
              <a:t>VSTS</a:t>
            </a:r>
            <a:endParaRPr lang="en-US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530352" y="2286000"/>
            <a:ext cx="1298448" cy="12954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867399" y="2133600"/>
            <a:ext cx="2604905" cy="381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169851" y="2667000"/>
            <a:ext cx="1298448" cy="18288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83664" y="2933700"/>
            <a:ext cx="5050536" cy="8564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53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1673352"/>
            <a:ext cx="7941953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Sprint Kanban Board</a:t>
            </a:r>
            <a:endParaRPr lang="en-US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1752600" y="2743200"/>
            <a:ext cx="1298448" cy="12954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3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1673352"/>
            <a:ext cx="7941953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Managing Sprint Members</a:t>
            </a:r>
            <a:endParaRPr lang="en-US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1752600" y="2743200"/>
            <a:ext cx="3276600" cy="10469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62799" y="2743200"/>
            <a:ext cx="1309505" cy="1905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2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596234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Tracking an Item</a:t>
            </a:r>
            <a:endParaRPr lang="en-US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4419600" y="3810000"/>
            <a:ext cx="3938634" cy="10469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50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Hossein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Sarahar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“Managing software projects with Team Foundation Server 2013 in Agile Scrum”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NSilverBullet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“Features help us plan work better in Team Foundation Server Scrum process”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 fontScale="90000"/>
          </a:bodyPr>
          <a:lstStyle/>
          <a:p>
            <a:r>
              <a:rPr lang="en-US" sz="3600" dirty="0" smtClean="0"/>
              <a:t>What </a:t>
            </a:r>
            <a:r>
              <a:rPr lang="en-US" sz="3600" dirty="0" smtClean="0"/>
              <a:t>VSTS </a:t>
            </a:r>
            <a:r>
              <a:rPr lang="en-US" sz="3600" dirty="0" smtClean="0"/>
              <a:t>offers for Project Management?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609600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Item tracking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9432" y="1981200"/>
            <a:ext cx="7516368" cy="3352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2895600"/>
            <a:ext cx="693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4419600"/>
            <a:ext cx="693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2209800"/>
            <a:ext cx="2094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Black" panose="020B0A04020102020204" pitchFamily="34" charset="0"/>
              </a:rPr>
              <a:t>Portfolio backlog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3014246"/>
            <a:ext cx="1091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Black" panose="020B0A04020102020204" pitchFamily="34" charset="0"/>
              </a:rPr>
              <a:t>Backlog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614446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Black" panose="020B0A04020102020204" pitchFamily="34" charset="0"/>
              </a:rPr>
              <a:t>Issue tracking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2209800"/>
            <a:ext cx="1104900" cy="33855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Black" panose="020B0A04020102020204" pitchFamily="34" charset="0"/>
              </a:rPr>
              <a:t>Feature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3124200"/>
            <a:ext cx="2667000" cy="3385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Product Backlog Item</a:t>
            </a:r>
            <a:endParaRPr lang="en-US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3776246"/>
            <a:ext cx="914400" cy="338554"/>
          </a:xfrm>
          <a:prstGeom prst="rect">
            <a:avLst/>
          </a:prstGeom>
          <a:solidFill>
            <a:srgbClr val="CBF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Task</a:t>
            </a:r>
            <a:endParaRPr lang="en-US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4690646"/>
            <a:ext cx="1524000" cy="338554"/>
          </a:xfrm>
          <a:prstGeom prst="rect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Impediment</a:t>
            </a:r>
            <a:endParaRPr lang="en-US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86600" y="3776246"/>
            <a:ext cx="914400" cy="338554"/>
          </a:xfrm>
          <a:prstGeom prst="rect">
            <a:avLst/>
          </a:prstGeom>
          <a:solidFill>
            <a:srgbClr val="CBF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Task</a:t>
            </a:r>
            <a:endParaRPr lang="en-US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38544" y="3124200"/>
            <a:ext cx="914400" cy="338554"/>
          </a:xfrm>
          <a:prstGeom prst="rect">
            <a:avLst/>
          </a:prstGeom>
          <a:solidFill>
            <a:srgbClr val="F7D5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Bug</a:t>
            </a:r>
            <a:endParaRPr lang="en-US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9" name="Elbow Connector 18"/>
          <p:cNvCxnSpPr>
            <a:endCxn id="13" idx="1"/>
          </p:cNvCxnSpPr>
          <p:nvPr/>
        </p:nvCxnSpPr>
        <p:spPr>
          <a:xfrm rot="16200000" flipH="1">
            <a:off x="3246939" y="2730415"/>
            <a:ext cx="745123" cy="381000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4" idx="1"/>
          </p:cNvCxnSpPr>
          <p:nvPr/>
        </p:nvCxnSpPr>
        <p:spPr>
          <a:xfrm>
            <a:off x="4038600" y="3462754"/>
            <a:ext cx="533400" cy="482769"/>
          </a:xfrm>
          <a:prstGeom prst="bentConnector3">
            <a:avLst>
              <a:gd name="adj1" fmla="val -1429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16" idx="1"/>
          </p:cNvCxnSpPr>
          <p:nvPr/>
        </p:nvCxnSpPr>
        <p:spPr>
          <a:xfrm rot="16200000" flipH="1">
            <a:off x="6730915" y="3589838"/>
            <a:ext cx="482770" cy="228600"/>
          </a:xfrm>
          <a:prstGeom prst="bentConnector2">
            <a:avLst/>
          </a:prstGeom>
          <a:ln w="254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3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Portfolio backlog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“Do you like to first think big, defining your large features first, and then break down and define work as you go along?”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Portfolio Backlog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hierarchical portfolio of Backlog Items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Features as parent items of child PBIs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Features vs. Backlog Items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 Backlog Item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represents work that can be completed within one Sprint; they are broken down into tasks that need to be accomplished to complete work.  PBIs are estimated to enable Sprint Planning &amp; forecasting (velocity and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burndown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Feature 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represents work that cannot be completed within a single Sprint and instead will run over a longer period of time before it is complete (think epic). Features are broken down into PBIs to fit into a single Sprint. Features are not Estimated as they are by definition large and unwieldy, instead they have a target date to help prioritize and plan Releases. Features are not used in Sprint Planning as they are too big; only the children in the form of PBIs are used for Sprint Planning and forecasting.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76" y="1188720"/>
            <a:ext cx="7056654" cy="494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143000" y="2045208"/>
            <a:ext cx="3581400" cy="2286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0" y="2621280"/>
            <a:ext cx="12192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0" y="2773680"/>
            <a:ext cx="12192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0" y="2926080"/>
            <a:ext cx="12192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0057" y="3679539"/>
            <a:ext cx="3276600" cy="229149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Feature Fields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142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Product Backlog Item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756" y="2240280"/>
            <a:ext cx="5628287" cy="394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762000" y="1219200"/>
            <a:ext cx="7543800" cy="990600"/>
          </a:xfrm>
          <a:prstGeom prst="rect">
            <a:avLst/>
          </a:prstGeom>
        </p:spPr>
        <p:txBody>
          <a:bodyPr anchor="t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define a PBI, you want to focus on the value that your customer will receive and avoid descriptions of how your team will develop the feature.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1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188720"/>
            <a:ext cx="7059282" cy="494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2045208"/>
            <a:ext cx="4343400" cy="2286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0" y="2621280"/>
            <a:ext cx="12192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0" y="2773680"/>
            <a:ext cx="12192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0" y="3080004"/>
            <a:ext cx="1219200" cy="141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0057" y="3679539"/>
            <a:ext cx="3276600" cy="229149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PBI Fields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3675888"/>
            <a:ext cx="3276600" cy="229149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9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PBI Kanban Board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464001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1"/>
          <p:cNvSpPr txBox="1">
            <a:spLocks/>
          </p:cNvSpPr>
          <p:nvPr/>
        </p:nvSpPr>
        <p:spPr>
          <a:xfrm>
            <a:off x="533400" y="1219200"/>
            <a:ext cx="2895600" cy="4876800"/>
          </a:xfrm>
          <a:prstGeom prst="rect">
            <a:avLst/>
          </a:prstGeom>
        </p:spPr>
        <p:txBody>
          <a:bodyPr anchor="t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3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owner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creates  a PBI in the 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state with the default reason, “New backlog item.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product owner moves a PBI to </a:t>
            </a:r>
            <a:r>
              <a:rPr lang="en-US" sz="13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it is sufficiently </a:t>
            </a:r>
            <a:r>
              <a:rPr lang="en-US" sz="13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described and ready for the team to estimate the level of effort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 Most of the time, items near the top of the Product Backlog are in the Approved state, while items toward the middle and bottom are in a New state.</a:t>
            </a:r>
          </a:p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The team updates the status to Committed when they decide to </a:t>
            </a:r>
            <a:r>
              <a:rPr lang="en-US" sz="13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work during the sprint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 PBI is moved to Done state when the team has completed all its associated tasks and the </a:t>
            </a:r>
            <a:r>
              <a:rPr lang="en-US" sz="13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owner agrees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that the PBI has been implemented according to the Acceptance Criteria.</a:t>
            </a:r>
          </a:p>
        </p:txBody>
      </p:sp>
    </p:spTree>
    <p:extLst>
      <p:ext uri="{BB962C8B-B14F-4D97-AF65-F5344CB8AC3E}">
        <p14:creationId xmlns:p14="http://schemas.microsoft.com/office/powerpoint/2010/main" val="408148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Assigning Tasks to PBI</a:t>
            </a:r>
            <a:endParaRPr lang="en-US" sz="36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762000" y="1219200"/>
            <a:ext cx="7543800" cy="990600"/>
          </a:xfrm>
          <a:prstGeom prst="rect">
            <a:avLst/>
          </a:prstGeom>
        </p:spPr>
        <p:txBody>
          <a:bodyPr anchor="t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Using Scrum, teams forecast work and define tasks at the start of each Sprint, and each team member performs a subset of those tasks.  Tasks can include development, testing and other kinds of work.  For example, a developer role can define tasks to implement PBIS and a tester role can define tasks to write and run test cases.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24623"/>
            <a:ext cx="5562600" cy="390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010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950</TotalTime>
  <Words>544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Impact</vt:lpstr>
      <vt:lpstr>Times New Roman</vt:lpstr>
      <vt:lpstr>Wingdings</vt:lpstr>
      <vt:lpstr>Newsprint</vt:lpstr>
      <vt:lpstr>Project Management with VSTS</vt:lpstr>
      <vt:lpstr>What VSTS offers for Project Management?</vt:lpstr>
      <vt:lpstr>Portfolio backlog</vt:lpstr>
      <vt:lpstr>Features vs. Backlog Items</vt:lpstr>
      <vt:lpstr>Feature Fields</vt:lpstr>
      <vt:lpstr>Product Backlog Item</vt:lpstr>
      <vt:lpstr>PBI Fields</vt:lpstr>
      <vt:lpstr>PBI Kanban Board</vt:lpstr>
      <vt:lpstr>Assigning Tasks to PBI</vt:lpstr>
      <vt:lpstr>Task Fields</vt:lpstr>
      <vt:lpstr>Backlog Items to Tasks</vt:lpstr>
      <vt:lpstr>Sprint in VSTS</vt:lpstr>
      <vt:lpstr>Sprint Kanban Board</vt:lpstr>
      <vt:lpstr>Managing Sprint Members</vt:lpstr>
      <vt:lpstr>Tracking an Item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86</cp:revision>
  <dcterms:created xsi:type="dcterms:W3CDTF">2014-08-25T00:37:45Z</dcterms:created>
  <dcterms:modified xsi:type="dcterms:W3CDTF">2016-01-21T17:14:13Z</dcterms:modified>
</cp:coreProperties>
</file>